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9" r:id="rId21"/>
    <p:sldId id="298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CA"/>
    <a:srgbClr val="77B9DA"/>
    <a:srgbClr val="64A3C2"/>
    <a:srgbClr val="EE7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7" autoAdjust="0"/>
    <p:restoredTop sz="94648"/>
  </p:normalViewPr>
  <p:slideViewPr>
    <p:cSldViewPr snapToGrid="0" snapToObjects="1">
      <p:cViewPr>
        <p:scale>
          <a:sx n="100" d="100"/>
          <a:sy n="100" d="100"/>
        </p:scale>
        <p:origin x="-282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1323-446D-3745-AF8E-664D50DF2F0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3467"/>
            <a:ext cx="9034272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ทรัพย์สินทางปัญญาและจรรยาบรรณของเทคโนโลยีสารสนเทศ</a:t>
            </a:r>
            <a:endParaRPr lang="th-TH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pic>
        <p:nvPicPr>
          <p:cNvPr id="7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b="8371"/>
          <a:stretch/>
        </p:blipFill>
        <p:spPr bwMode="auto">
          <a:xfrm>
            <a:off x="2482331" y="2162175"/>
            <a:ext cx="4802663" cy="307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510" y="485030"/>
            <a:ext cx="1779654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ลิขสิทธิ์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เป็นทรัพย์สินทางปัญญาอย่างหนึ่ง ที่กฎหมายให้ความคุ้มครองโดยให้เจ้าของลิขสิทธิ์ถือสิทธิแต่เพียงผู้เดียวที่จะ กระทำการใดๆ เกี่ยวกับงานสร้างสรรค์ที่ตนได้กระทำขึ้น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26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87" y="2466305"/>
            <a:ext cx="2476500" cy="25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510" y="485030"/>
            <a:ext cx="1779654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งานอันมีลิขสิทธิ์ : งานสร้างสรรค์ที่จะได้รับความคุ้มครองตามพระราชบัญญัติลิขสิทธิ์ต้องเป็นงานในสาขา วรรณกรรม นาฏกรรม ศิลปกรรม ดนตรีกรรม โสตทัศนวัสดุ ภาพยนตร์ สิ่งบันทึกเสียง งานแพร่เสียงแพร่ภาพ รวมถึงงานอื่นๆ ในแผนกวรรณคดีวิทยาศาสตร์ หรือแผนกศิลปะ งานเหล่านี้ถือเป็นผลงานที่เกิดจากการใช้สติปัญญา ความรู้ความสามารถ และ ความวิริยะ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อุตสาหะ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- การได้มาซึ่งลิขสิทธิ์ : สิทธิในลิขสิทธิ์เกิดขึ้นทันทีนับแต่ผู้สร้างสรรค์ได้สร้างสรรค์ผลงานออกมา โดยไม่ต้องจดทะเบียน หรือผ่านพิธีการ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ใดๆ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- การคุ้มครองลิขสิทธิ์ : ผู้เป็นเจ้าของลิขสิทธิ์มีสิทธิแต่เพียงผู้เดียว ในการใช้ประโยชน์จากผลงานสร้างสรรค์ของตน ในการทำซ้ำ ดัดแปลง หรือเผยแพร่ต่อสาธารณชน รวมทั้งสิทธิในการให้เช่า โดยทั่วไปอายุการคุ้มครองสิทธิจะมีผลเกิดขึ้นทันทีที่มีการสร้างสรรค์ผลงาน โดยความคุ้มครองนี้จะมีตลอดอายุของผู้สร้างสรรค์และคุ้มครองต่อไปนี้อีก 50 ปีนับแต่ผู้สร้างสรรค์เสียชีวิต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290" name="Picture 2" descr="ผลการค้นหารูปภาพสำหรับ ลิขสิทธิ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08" y="4474588"/>
            <a:ext cx="2079451" cy="1169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กฎหมาย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ลิขสิทธิ์มีวัตถุประสงค์ให้ความคุ้มครอง ป้องกันผลประโยชน์ทั้งทางเศรษฐกิจและทางศีลธรรม ซึ่งบุคคลพึงได้รับจากผลงานสร้างสรรค์อันเกิดจากความนึกคิดและสติปัญญาของตน นอกจากนี้ยังมุ่งที่จะสนับสนุนส่งเสริมให้เกิดการ สร้างสรรค์ผลงาน กล่าวคือ เมื่อผู้สร้างสรรค์ได้รับผลตอบแทนจากหยาดเหงื่อแรงกายและสติปัญญาของตน ก็ย่อมจะเกิดกำลังใจที่จะคิดค้นสร้างสรรค์และเผยแพร่ผลงานให้แพร่หลายออกไปมากยิ่งขึ้น อันจะเป็นประโยชน์ต่อการพัฒนา ประเทศชาติทั้งด้านเศรษฐกิจ สังคม และเทคโนโลยี การกระตุ้นให้เกิดการพัฒนาสติปัญญาเป็นปัจจัยสำคัญที่จะนำไปสู่ การพัฒนาที่ยั่งยืนในอนาคต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2" name="Picture 6" descr="ผลการค้นหารูปภาพสำหรับ กฎหมายลิขสิทธิ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62" y="3469639"/>
            <a:ext cx="2863547" cy="19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การละเมิดลิขสิทธิ์ </a:t>
            </a: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- การละเมิดลิขสิทธิ์โดยตรง : คือ การทำซ้ำ ดัดแปลง เผยแพร่โปรแกรมคอมพิวเตอร์แก่สาธารณชน รวมทั้งการนำต้นฉบับ หรือสำเนางานดังกล่าวออกให้เช่า โดยไม่ได้รับอนุญาตจากเจ้าของ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ลิขสิทธิ์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- การละเมิดลิขสิทธิ์โดยอ้อม : คือ การกระทำทางการค้า หรือการกระทำที่มีส่วนสนับสนุนให้เกิดการละเมิดลิขสิทธิ์ดังกล่าว ข้างต้น โดยผู้กระทำรู้อยู่แล้วว่างานใดได้ทำขึ้นโดยละเมิดลิขสิทธิ์ของผู้อื่น แต่ก็ยังกระทำเพื่อหากำไรจากงานนั้น ได้แก่ การขาย มีไว้เพื่อขาย ให้เช่า เสนอให้เช่า ให้เช่าซื้อ เสนอให้เช่าซื้อ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36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45" y="3501941"/>
            <a:ext cx="2379230" cy="178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ทำไมต้องให้ความสำคัญกับการละเมิด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ลิขสิทธิ์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             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การละเมิดลิขสิทธิ์เป็นการกระทำที่ผิดกฎหมาย นอกจากความเสี่ยงทางด้านกฎหมายที่ท่านอาจได้รับแล้ว ธุรกิจของท่านยัง สูญเสียชื่อเสียง ความน่าเชื่อถือ ซึ่งทำให้สูญเสียรายได้และดำเนินธุรกิจได้ยากขึ้น นอกจากนี้ท่านยังต้องเสี่ยงกับการใช้ ซอฟต์แวร์ที่อาจสร้างปัญหาให้กับข้อมูลทางการค้ามีค่าของท่าน ไม่ได้รับการสนับสนุนด้านเทคนิค และข่าวสารอันเป็นประโยชน์ต่อท่านและธุรกิจของท่าน การสนับสนุนการละเมิดลิขสิทธิ์ เป็นส่วนหนึ่งที่หยุดยั้งการเจริญเติบโตของอุตสาหกรรม ไอทีซึ่งเป็นอุตสาหกรรมที่มีอนาคต อันจะนำมาซึ่งรายได้ให้กับประเทศไทย และมีการพัฒนาความรู้ด้านไอทีให้กับบุคลากรของประเทศ ทำให้สามารถแข่งขันได้ในโลกการค้า</a:t>
            </a:r>
            <a:r>
              <a:rPr lang="th-TH" sz="2000" dirty="0" err="1">
                <a:latin typeface="Browallia New" pitchFamily="34" charset="-34"/>
                <a:cs typeface="Browallia New" pitchFamily="34" charset="-34"/>
              </a:rPr>
              <a:t>โลกาภิวัฒน์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38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3732576"/>
            <a:ext cx="1870459" cy="1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3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จริยธรรมในการใช้เทคโนโลยี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สารสนเทศ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เทคโนโลยีสารสนเทศเป็นเทคโนโลยีที่มีการขยายตัวอย่างรวดเร็ว มีความสามารถในการใช้งานมากขึ้น ผลของการพัฒนา ทำให้มีการประยุกต์ใช้งานกันอย่างกว้างขวาง จนอาจกล่าวได้ว่า ปัจจุบันเทคโนโลยีสารสนเทศได้เข้ามามีส่วนเกี่ยวข้องกับมนุษย์ทุกคนไม่ทางตรงก็ทางอ้อม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741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606244"/>
            <a:ext cx="33337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  <a:endParaRPr lang="th-TH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ผลกระทบ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ของเทคโนโลยีสารสนเทศมีทั้งทางบวกและทางลบ ทางบวกทำให้มนุษย์มีความเป็นอยู่ดีช่วยส่งเสริมให้มี ประสิทธิภาพในการทำงาน ทำให้เกิดการผลิตในอุตสาหกรรม ส่งเสริมให้เกิดกาค้นคว้าวิจัยสิ่งใหม่ ส่งเสริมสุขภาพและ ความเป็นอยู่ให้ดีขึ้น ทางลบทำให้เกิดอาชญากรรม ทำให้ความสัมพันธ์ของมนุษย์เสื่อมถอย ทำให้เกิดการเสี่ยงภัยทางด้านธุรกิจ ธุรกิจในปัจจุบันจำเป็นต้องพึ่งพาอาศัยเทคโนโลยีสารสนเทศมากขึ้น ข้อมูลข่าวสารของธุรกิจฝากไว้ในศูนย์ข้อมูล หากข้อมูลเกิดการสูญหาย ย่อมทำให้เกิดผลกระทบต่อธุรกิจโดยตรง คอมพิวเตอร์เป็นอุปกรณ์ที่ทำงานตามคำสั่ง การนำมาใช้ในทางใดจึงขึ้นอยู่กับผู้ใช้ จริยธรรมการใช้คอมพิวเตอร์จึงเป็นเรื่องสำคัญที่จะต้องปลูกฝังให้กับผู้ใช้คอมพิวเตอร์ เพื่อให้รู้จักการใช้งานที่เหมาะสม ในเรื่องการใช้เทคโนโลยีสารสนเทศก็จำเป็นต้องปลูกฝังเช่นเดียวกัน เพื่อให้ผู้ใช้นำไปใช้งานที่เป็นประโยชน์เชิงสร้างสรรค์หรือทางบวก มิใช่นำไปใช้ในทางที่ไม่ดีอย่างเช่นที่เกิดขึ้นเสมอๆ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  <a:endParaRPr lang="th-TH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/>
              <a:t>จรรยาบรรณสำหรับผู้ใช้</a:t>
            </a:r>
            <a:r>
              <a:rPr lang="th-TH" sz="2000" b="1" dirty="0" smtClean="0"/>
              <a:t>อินเทอร์เน็ต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ปัจจุบัน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มีผู้ใช้งานอินเทอร์เน็ตเป็นจำนวนมาก และมีจำนวนเพิ่มขึ้นทุกวัน เครือข่ายอินเทอร์เน็ตเป็นระบบออนไลน์ที่สามารถแลกเปลี่ยนข้อมูลซึ่งกันและกันได้ ในเครือข่ายย่อมมีผู้ประพฤติไม่ดีปะปนอยู่ ซึ่งก่อให้เกิดปัญหาต่อส่วนรวมอยู่เสมอ แต่ละเครือข่ายจึงได้ออกกฎเกณฑ์การใช้งานภายในเครือข่าย เพื่อให้สมาชิกในเครือข่ายของตนยึดถือและปฏิบัติตาม กฎเกณฑ์เหล่านี้จะช่วยให้สมาชิกโดยส่วนรวมได้รับประโยชน์สูงสุด และป้องกันปัญหาที่เกิดจากผู้ใช้บางคนได้ ดังนั้นผู้ใช้อินเทอร์เน็ตทุกคนจะต้องเข้าใจกฎเกณฑ์ ข้อบังคับของเครือข่ายที่ตนเองเป็นสมาชิก จะต้องมีความรับผิดชอบต่อตนเองและ ผู้ร่วมใช้บริการคนอื่น และจะต้องรับผิดชอบต่อการกระทำของตนเองที่เข้าไปขอใช้บริการต่างๆ บนเครือข่ายคอมพิวเตอร์ 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48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10017"/>
            <a:ext cx="1432013" cy="143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  <a:endParaRPr lang="th-TH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/>
              <a:t>	เครือข่าย</a:t>
            </a:r>
            <a:r>
              <a:rPr lang="th-TH" sz="2000" dirty="0"/>
              <a:t>คอมพิวเตอร์ที่ผู้ใช้อินเทอร์เน็ตใช้บริการอยู่ มิได้เป็นเพียงเครือข่ายขององค์กรที่ผู้ใช้เป็นสมาชิกอยู่เท่านั้น แต่เป็นเครือข่ายคอมพิวเตอร์ที่เชื่อมโยงเครือข่ายต่างๆ จำนวนมากเข้าไว้ด้วยกัน มีข้อมูลข่าวสารวิ่งอยู่ระหว่างเครือข่ายมากมาย การส่งข่าวสารลงในเครือข่ายนั้นอาจทำให้ข่าวสารกระจายไปยังเครือข่ายอื่นๆ เช่น การส่งจดหมายอิเล็กทรอนิกส์ฉบับหนึ่ง อาจจะต้องเดินทางผ่านเครือข่ายหลายเครือข่ายจนกว่าจดหมายฉบับนั้นจะเดินทางถึงปลายทาง ดังนั้นผู้ใช้อินเทอร์เน็ตจะต้องให้ความสำคัญและตระหนักถึงปัญหา ปริมาณข้อมูลข่าวสารที่วิ่งอยู่บนเครือข่าย แม้ผู้ใช้งานอินเทอร์เน็ตจะได้รับสิทธิ์จากผู้บริหารเครือข่ายให้ใช้บริการต่างๆ บนเครือข่ายนั้นได้ผู้ใช้จะต้องเข้าใจกฎเกณฑ์ต่างๆ ที่เครือข่ายนั้นวางไว้ด้วย ไม่พึงละเมิดสิทธิ์หรือกระทำการใดๆ ที่จะสร้างปัญหาหรือไม่เคารพกฎเกณฑ์ที่แต่ละเครือข่ายวางไว้ และจะต้องปฏิบัติตาม คำแนะนำอย่างเคร่งครัด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458" name="Picture 2" descr="ผลการค้นหารูปภาพสำหรับ จริยธรรมเทคโนโลยีสารสนเทศ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93904"/>
            <a:ext cx="1375915" cy="11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219" y="465980"/>
            <a:ext cx="5080237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พระราชบัญญัติลิขสิทธิ์</a:t>
            </a:r>
            <a:endParaRPr lang="th-TH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/>
              <a:t>	การ</a:t>
            </a:r>
            <a:r>
              <a:rPr lang="th-TH" sz="2000" dirty="0"/>
              <a:t>ใช้งานอินเทอร์เน็ตอย่างสร้างสรรค์และเป็นประโยชน์ จะทำให้สังคมอินเทอร์เน็ตเป็นสังคมที่น่าใช้และเป็นประโยชน์ ต่อส่วนรวม ผู้ใช้จะต้องหลีกเลี่ยงกิจกรรมบางอย่างที่ไม่ควรปฏิบัติ เช่น การส่งกระจายข่าวลือจำนวนมากบนเครือข่าย การกระจายข่าวแบบส่งกระจายไปยังปลายทางจำนวนมาก การส่งจดหมายลูกโซ่ เป็นต้น กิจกรรมเหล่านี้จะเป็นผลเสียต่อส่วนรวม และไม่เกิดประโยชน์ใดๆ ต่อสังคมอินเทอร์เน็ต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8434" name="Picture 2" descr="ผลการค้นหารูปภาพสำหรับ จริยธรรมเทคโนโลยี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69" y="2914021"/>
            <a:ext cx="3409899" cy="1906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784" y="380255"/>
            <a:ext cx="5064207" cy="1040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ทรัพย์สินทางปัญญา </a:t>
            </a:r>
            <a:endParaRPr lang="th-TH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         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ทรัพย์สินทางปัญญา 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Intellectual Property)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คืออะไร</a:t>
            </a:r>
          </a:p>
          <a:p>
            <a:pPr algn="thaiDist"/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ทรัพย์สินทางปัญญา หมายถึง ผลงานอันเกิดจากการประดิษฐ์ คิดค้น หรือสร้างสรรค์ของมนุษย์ ซึ่งเน้นที่ผลผลิตของสติปัญญาและความชำนาญ โดยไม่คำนึงถึงชนิดของการสร้างสรรค์หรือวิธีในการแสดงออก ทรัพย์สินทางปัญญาอาจแสดงออกในรูปแบบของสิ่งที่จับต้องได้ เช่น สินค้าต่างๆ หรือในรูปของสิ่งที่จับต้องไม่ได้ เช่น บริการ แนวคิดในการดำเนินธุรกิจ กรรมวิธีการผลิตทางอุตสาหกรรม เป็นต้น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pic>
        <p:nvPicPr>
          <p:cNvPr id="3076" name="Picture 4" descr="ผลการค้นหารูปภาพสำหรับ ทรัพย์สินทางปัญญา คื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20" y="3591129"/>
            <a:ext cx="1627342" cy="16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/>
          <p:nvPr/>
        </p:nvSpPr>
        <p:spPr>
          <a:xfrm>
            <a:off x="1024205" y="5064554"/>
            <a:ext cx="689612" cy="3508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pic>
        <p:nvPicPr>
          <p:cNvPr id="19458" name="Picture 2" descr="ผลการค้นหารูปภาพสำหรับ แบบฝึกหัด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56059"/>
            <a:ext cx="3648073" cy="14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ผลการค้นหารูปภาพสำหรับ แบบฝึกหัด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264938"/>
            <a:ext cx="1682095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9"/>
          <p:cNvSpPr txBox="1"/>
          <p:nvPr/>
        </p:nvSpPr>
        <p:spPr>
          <a:xfrm>
            <a:off x="1030214" y="1568555"/>
            <a:ext cx="7194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1.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ทรัพย์สินทางปัญญาหมายถึง</a:t>
            </a:r>
          </a:p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2.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จงอธิบายความสำคัญของทรัพย์สินทางปัญญา</a:t>
            </a:r>
          </a:p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3.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ประเภทของทรัพย์สินทางปัญญาแบ่งออกเป็นกี่ประเภท อะไรบ้าง</a:t>
            </a:r>
          </a:p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4.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จังอธิบายความหมายของทรัพย์สินทางปัญญาแต่ละประเภท</a:t>
            </a:r>
          </a:p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5.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ลิขสิทธิ์คืออะไร</a:t>
            </a:r>
          </a:p>
          <a:p>
            <a:pPr algn="thaiDist"/>
            <a:r>
              <a:rPr lang="en-US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6.</a:t>
            </a:r>
            <a:r>
              <a:rPr lang="th-TH" sz="24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จรรยาบรรณวิชาชีพมีลักษณะอย่างไร</a:t>
            </a:r>
            <a:endParaRPr lang="th-TH" sz="2400" b="1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69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/>
          <p:nvPr/>
        </p:nvSpPr>
        <p:spPr>
          <a:xfrm>
            <a:off x="1024205" y="5064554"/>
            <a:ext cx="689612" cy="3508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pic>
        <p:nvPicPr>
          <p:cNvPr id="19458" name="Picture 2" descr="ผลการค้นหารูปภาพสำหรับ แบบฝึกหัด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56059"/>
            <a:ext cx="3648073" cy="14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ผลการค้นหารูปภาพสำหรับ แบบฝึกหัด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264938"/>
            <a:ext cx="1682095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9"/>
          <p:cNvSpPr txBox="1"/>
          <p:nvPr/>
        </p:nvSpPr>
        <p:spPr>
          <a:xfrm>
            <a:off x="1030214" y="1568555"/>
            <a:ext cx="719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ให้นักเรียนโยงความสัมพันธ์ให้ถูกต้อง</a:t>
            </a:r>
            <a:endParaRPr lang="th-TH" sz="2000" b="1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947" y="2897409"/>
            <a:ext cx="1433406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/>
              <a:t>ทรัพย์สินทางอุตสาหกรรม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1435947" y="3545109"/>
            <a:ext cx="537327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/>
              <a:t>ลิขสิทธิ์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4573929" y="2059209"/>
            <a:ext cx="1329210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สิทธิบัตร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4573929" y="2392104"/>
            <a:ext cx="1329210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เครื่องหมายการค้า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4573929" y="2719572"/>
            <a:ext cx="1329210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แบบผังภูมิของวงจรรวม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4573929" y="3047040"/>
            <a:ext cx="1329210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สิทธิข้างเคียง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4573928" y="3374508"/>
            <a:ext cx="1329211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ชื่อทางการค้า</a:t>
            </a:r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574117" y="3705594"/>
            <a:ext cx="1329022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โปรแกรมคอมพิวเตอร์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4560464" y="4014012"/>
            <a:ext cx="1342675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ความลับทางการค้า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4560463" y="4360530"/>
            <a:ext cx="1342675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สิ่งบ่งชี้ทางภูมิศาสตร์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4560464" y="4687998"/>
            <a:ext cx="1342674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งานฐานข้อมูล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4573928" y="5024645"/>
            <a:ext cx="1394934" cy="30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ผลิตภัณฑ์อรรถประโยชน์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98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784" y="380255"/>
            <a:ext cx="5064207" cy="1040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ทรัพย์สินทางปัญญา </a:t>
            </a:r>
            <a:endParaRPr lang="th-TH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          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ทรัพย์สินทางปัญญามีความสำคัญอย่างไร  </a:t>
            </a:r>
          </a:p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             ปัจจุบันทรัพย์สินทางปัญญานับว่าเป็นสิ่งสำคัญยิ่ง และควรค่าต่อการที่จะได้รับความคุ้มครองตามกฎหมาย ด้วยเหตุผลที่ว่า การประดิษฐ์คิดค้น กรรมวิธีต่างๆ นั้น จุดกำเนิดของการได้มานั้นมาจากความคิดมาจากมันสมองผนวกกับระยะเวลาที่ทุ่มเทให้กับการศึกษาวิจัยเพื่อให้ได้มาซึ่งผลงานนวัตกรรมใหม่ๆ ที่ทรงคุณค่าเป็นที่ภูมิใจของผู้ประดิษฐ์ ดังนั้นด้วยเหตุ นี้เองผลงานดังกล่าวจึงควรค่าแก่การคุ้มครอง จากเหตุที่กล่าวมาจึงได้มีการบัญญัติเป็นกฎหมายเพื่อให้การคุ้มครอง โดยมีพระราชบัญญัติสิทธิบัตร ลิขสิทธิ์ เครื่องหมายการค้า ให้การคุ้มครองในหลักการรูปแบบที่แตกต่างกันไป</a:t>
            </a:r>
            <a:endParaRPr lang="th-TH" sz="18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pic>
        <p:nvPicPr>
          <p:cNvPr id="4098" name="Picture 2" descr="ผลการค้นหารูปภาพสำหรับ ความสำคัญของทรัพย์สินทางปัญญ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83" y="3681919"/>
            <a:ext cx="1891637" cy="14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784" y="380255"/>
            <a:ext cx="5064207" cy="1040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ทรัพย์สินทางปัญญา </a:t>
            </a:r>
            <a:endParaRPr lang="th-TH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   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 โดยทั่ว ๆ ไป คนไทยส่วนมากจะคุ้นเคยกับคำว่า "ลิขสิทธิ์" ซึ่งใช้เรียกทรัพย์สินทางปัญญาทุกประเภท โดยที่ถูกต้องแล้ว ทรัพย์สินทางปัญญาแบ่งออกเป็น 2 ประเภท ที่เรียกว่า ทรัพย์สินทางอุตสาหกรรม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Industrial property)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และลิขสิทธิ์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Copyright)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ทรัพย์สินทางอุตสาหกรรมไม่ใช่สังหาริมทรัพย์และอสังหาริมทรัพย์ที่ใช้ในการผลิตสินค้าหรือผลิตภัณฑ์ทางอุตสาหกรรม แท้ที่จริงแล้วทรัพย์สินทางอุตสาหกรรมนี้เป็นความคิดสร้างสรรค์ของมนุษย์ที่เกี่ยวกับสินค้าอุตสาหกรรม ความคิดสร้างสรรค์นี้จะเป็นความคิดในการประดิษฐ์คิดค้น การออกแบบผลิตภัณฑ์ทางอุตสาหกรรม ซึ่งอาจจะเป็นกระบวนการ หรือเทคนิคในการผลิตที่ได้ปรับปรุงหรือคิดค้นขึ้นใหม่ หรือที่เกี่ยวกับตัวสินค้า หรือผลิตภัณฑ์ที่เป็นองค์ประกอบ และรูปร่างสวยงามของตัวผลิตภัณฑ์ นอกจากนี้ยังรวมถึง</a:t>
            </a:r>
            <a:endParaRPr lang="th-TH" sz="18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pic>
        <p:nvPicPr>
          <p:cNvPr id="614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857546"/>
            <a:ext cx="2257425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784" y="380255"/>
            <a:ext cx="5064207" cy="1040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ทรัพย์สินทางปัญญา </a:t>
            </a:r>
            <a:endParaRPr lang="th-TH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เครื่องหมาย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การค้าหรือยี่ห้อ ชื่อ และถิ่นที่อยู่ทางการค้า ที่รวมถึงแหล่งกำเนิดสินค้าและการป้องกันการแข่งขันทางการค้าที่ไม่เป็นธรรม ทรัพย์สินทางอุตสาหกรรม สามารถแบ่งออก ได้ดังนี้</a:t>
            </a:r>
          </a:p>
          <a:p>
            <a:pPr algn="thaiDist"/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marL="342900" indent="-342900" algn="thaiDist">
              <a:buFont typeface="Arial" pitchFamily="34" charset="0"/>
              <a:buChar char="•"/>
            </a:pP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สิทธิบัตร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Patent)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เครื่องหมายการค้า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Trademark)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แบบผังภูมิของวงจรรวม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Layout-Designs of Integrated Circuit)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ความลับทางการค้า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Trade Secrets)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ชื่อทางการค้า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Trade Name)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สิ่งบ่งชี้ทางภูมิศาสตร์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Geographical Indication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18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pic>
        <p:nvPicPr>
          <p:cNvPr id="512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373016"/>
            <a:ext cx="2381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480" y="513605"/>
            <a:ext cx="7577715" cy="695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ความหมายของทรัพย์สินทางปัญญาแต่ละประเภท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ลิขสิทธิ์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งานหรือความคิดสร้างสรรค์ในสาขาวรรณกรรม ศิลปกรรม ดนตรีกรรม งานภาพยนตร์ หรืองานอื่นใดในแผนก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วิทยาศาสตร์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สิทธิ์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ข้างเคียง (</a:t>
            </a:r>
            <a:r>
              <a:rPr lang="en-US" sz="2000" b="1" dirty="0" err="1">
                <a:latin typeface="Browallia New" pitchFamily="34" charset="-34"/>
                <a:cs typeface="Browallia New" pitchFamily="34" charset="-34"/>
              </a:rPr>
              <a:t>Neighbouring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 Right)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คือ การนำเอางานด้านสิทธิ์ออกแสดง เช่น นักแสดง ผู้บันทึกเสียงและสถานีวิทยุ โทรทัศน์ ในการบันทึกหรือถ่ายทอดเสียงหรือ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ภาพ</a:t>
            </a:r>
          </a:p>
          <a:p>
            <a:pPr algn="thaiDist"/>
            <a:r>
              <a:rPr lang="th-TH" sz="18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โปรแกรม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คอมพิวเตอร์ (</a:t>
            </a:r>
            <a:r>
              <a:rPr lang="en-US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Computer Program 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หรือ </a:t>
            </a:r>
            <a:r>
              <a:rPr lang="en-US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Computer Software)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คือ ชุดคำสั่งที่ใช้กับเครื่องคอมพิวเตอร์เพื่อกำหนดให้เครื่องคอมพิวเตอร์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ทำงาน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  <a:p>
            <a:pPr algn="thaiDist"/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งาน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ฐานข้อมูล (</a:t>
            </a:r>
            <a:r>
              <a:rPr lang="en-US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Database)</a:t>
            </a:r>
            <a:r>
              <a:rPr lang="en-US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คือ ข้อมูลที่ได้เก็บรวบรวม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ขึ้น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เพื่อ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ใช้ประโยชน์ด้านต่าง 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ๆ	</a:t>
            </a:r>
          </a:p>
        </p:txBody>
      </p:sp>
      <p:pic>
        <p:nvPicPr>
          <p:cNvPr id="7170" name="Picture 2" descr="ผลการค้นหารูปภาพสำหรับ ละค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91" y="3315866"/>
            <a:ext cx="1766550" cy="176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480" y="513605"/>
            <a:ext cx="7577715" cy="695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ความหมายของทรัพย์สินทางปัญญาแต่ละประเภท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สิทธิบัตร 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หมายถึง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หนังสือสำคัญที่รัฐออกให้เพื่อคุ้มครองการ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ประดิษฐ์( </a:t>
            </a:r>
            <a:r>
              <a:rPr lang="en-US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Invention)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การออกแบบผลิตภัณฑ์ (</a:t>
            </a:r>
            <a:r>
              <a:rPr lang="en-US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Product </a:t>
            </a:r>
            <a:r>
              <a:rPr lang="en-US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Design)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 หรือ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ผลิตภัณฑ์อรรถประโยชน์ (</a:t>
            </a:r>
            <a:r>
              <a:rPr lang="en-US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Utility Model)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ที่มีลักษณะตามที่กฎหมาย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กำหนด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การ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ประดิษฐ์ คือ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ความคิดสร้างสรรค์เกี่ยวกับลักษณะ องค์ประกอบ โครงสร้าง หรือกลไกของผลิตภัณฑ์ รวมทั้งกรรมวิธี ในการผลิต การรักษาหรือปรับปรุงคุณภาพของ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ผลิตภัณฑ์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การ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ออกแบบผลิตภัณฑ์ คือ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ความคิดสร้างสรรค์เกี่ยวกับการทำให้รูปร่างลักษณะภายนอกของผลิตภัณฑ์เกิดความสวยงาม และแตกต่างไปจาก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เดิม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ผลิตภัณฑ์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อรรถประโยชน์ หรือที่เรียกอีกอย่างหนึ่งว่า อนุสิทธิบัตร ( </a:t>
            </a:r>
            <a:r>
              <a:rPr lang="en-US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Petty Patent) 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จะมีลักษณะคล้ายกันกับการประดิษฐ์ แต่เป็นความคิดสร้างสรรค์ที่มีระดับการพัฒนาเทคโนโลยีไม่สูงมาก หรือเป็นการประดิษฐ์คิดค้นเพียง</a:t>
            </a:r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เล็กน้อย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ea typeface="CS PraJad" charset="0"/>
                <a:cs typeface="Browallia New" pitchFamily="34" charset="-34"/>
              </a:rPr>
              <a:t>แบบ</a:t>
            </a:r>
            <a:r>
              <a:rPr lang="th-TH" sz="2000" b="1" dirty="0">
                <a:latin typeface="Browallia New" pitchFamily="34" charset="-34"/>
                <a:ea typeface="CS PraJad" charset="0"/>
                <a:cs typeface="Browallia New" pitchFamily="34" charset="-34"/>
              </a:rPr>
              <a:t>ผังภูมิของวงจรรวม หมายถึง</a:t>
            </a:r>
            <a:r>
              <a:rPr lang="th-TH" sz="2000" dirty="0">
                <a:latin typeface="Browallia New" pitchFamily="34" charset="-34"/>
                <a:ea typeface="CS PraJad" charset="0"/>
                <a:cs typeface="Browallia New" pitchFamily="34" charset="-34"/>
              </a:rPr>
              <a:t> แผนผังหรือแบบที่ทำขึ้น เพื่อแสดงถึงการจัดวางและการเชื่อมต่อของวงจรไฟฟ้า เช่น ตัวนำไฟฟ้า หรือตัวต้านทาน เป็นต้น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6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480" y="513605"/>
            <a:ext cx="7577715" cy="695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ความหมายของทรัพย์สินทางปัญญาแต่ละประเภท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เครื่องหมายการค้า (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Trade Mark)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เครื่องหมายหรือสัญลักษณ์หรือตราที่ใช้สินค้า หรือบริการ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ได้แก่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เครื่องหมาย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บริการ (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Service Mark) 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เครื่องหมายที่ใช้เป็นที่หมายเกี่ยวข้องกับสินค้าเพื่อแสดงว่าสินค้าที่ใช้เครื่องหมายนั้นแตกต่างกับบริการที่ใช้เครื่อง หมายบริการของบุคคลอื่น เช่น เครื่องหมายของสายการบิน ธนาคาร โรงแรม เป็น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ต้น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pic>
        <p:nvPicPr>
          <p:cNvPr id="819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14" y="2828296"/>
            <a:ext cx="1665378" cy="15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877712" y="4740275"/>
            <a:ext cx="16848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1600" b="1" dirty="0" smtClean="0"/>
              <a:t>แสดงเครื่องหมายบริการ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7293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24630" y="1256044"/>
            <a:ext cx="7656179" cy="411964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23965" y="462224"/>
            <a:ext cx="7656844" cy="793820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664905" y="5114256"/>
            <a:ext cx="487745" cy="261431"/>
          </a:xfrm>
          <a:prstGeom prst="triangle">
            <a:avLst>
              <a:gd name="adj" fmla="val 47222"/>
            </a:avLst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964" y="5114257"/>
            <a:ext cx="1073531" cy="261431"/>
          </a:xfrm>
          <a:prstGeom prst="rect">
            <a:avLst/>
          </a:prstGeom>
          <a:solidFill>
            <a:srgbClr val="77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6647" y="5121704"/>
            <a:ext cx="644728" cy="32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อ.สัตยา</a:t>
            </a:r>
            <a:endParaRPr lang="th-TH" sz="11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480" y="513605"/>
            <a:ext cx="7577715" cy="695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ความหมายของทรัพย์สินทางปัญญาแต่ละประเภท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1030214" y="1282805"/>
            <a:ext cx="7194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เครื่องหมายรับรอง (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Certification Mark)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ครื่องหมายที่เจ้าของเครื่องหมายรับรองใช้เป็นที่หมายหรือเกี่ยวข้องกับสินค้าและบริการของบุคคลอื่น เพื่อเป็นการรับรองคุณภาพของสินค้า หรือบริการนั้น เช่น เชลล์ชวนชิม แม่ช้อยนางรำ เป็นต้น</a:t>
            </a:r>
          </a:p>
          <a:p>
            <a:pPr algn="thaiDist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เครื่องหมายร่วม (</a:t>
            </a:r>
            <a:r>
              <a:rPr lang="en-US" sz="2000" b="1" dirty="0" err="1" smtClean="0">
                <a:latin typeface="Browallia New" pitchFamily="34" charset="-34"/>
                <a:cs typeface="Browallia New" pitchFamily="34" charset="-34"/>
              </a:rPr>
              <a:t>Colective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 Mark)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คือ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เครื่องหมายการค้า หรือเครื่องหมายบริการที่ใช้โดยบริษัทหรือรัฐวิสาหกิจในกลุ่มเดียวกัน หรือโดยสมาชิกของสมาคม กลุ่มบุคคล หรือองค์กร อื่นใดของรัฐหรือเอกชน เช่น ตราช้าง ของบริษัท ปูนซีเมนต์ไทย จำกัด เป็นต้น</a:t>
            </a:r>
            <a:endParaRPr lang="th-TH" sz="2000" dirty="0">
              <a:latin typeface="Browallia New" pitchFamily="34" charset="-34"/>
              <a:ea typeface="CS PraJad" charset="0"/>
              <a:cs typeface="Browallia New" pitchFamily="34" charset="-34"/>
            </a:endParaRPr>
          </a:p>
        </p:txBody>
      </p:sp>
      <p:sp>
        <p:nvSpPr>
          <p:cNvPr id="2" name="AutoShape 4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ผลการค้นหารูปภาพสำหรับ โลโก้มหาชัยไอศ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200" name="Picture 8" descr="ผลการค้นหารูปภาพสำหรับ โลโก้มหาชัยไอ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429414"/>
            <a:ext cx="1343025" cy="1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ผลการค้นหารูปภาพสำหรับ โลโก้ปูนซีเม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40" y="3429414"/>
            <a:ext cx="2979331" cy="15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624</Words>
  <Application>Microsoft Office PowerPoint</Application>
  <PresentationFormat>นำเสนอทางหน้าจอ (16:10)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คเณศ อธิรัตนกรัณฑ์</dc:creator>
  <cp:lastModifiedBy>SK9</cp:lastModifiedBy>
  <cp:revision>44</cp:revision>
  <dcterms:created xsi:type="dcterms:W3CDTF">2016-01-26T18:58:34Z</dcterms:created>
  <dcterms:modified xsi:type="dcterms:W3CDTF">2017-06-05T04:01:47Z</dcterms:modified>
</cp:coreProperties>
</file>